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0" r:id="rId4"/>
    <p:sldId id="261" r:id="rId5"/>
    <p:sldId id="262" r:id="rId6"/>
    <p:sldId id="263" r:id="rId7"/>
    <p:sldId id="258" r:id="rId8"/>
    <p:sldId id="264" r:id="rId9"/>
    <p:sldId id="265" r:id="rId10"/>
    <p:sldId id="266" r:id="rId11"/>
    <p:sldId id="259" r:id="rId12"/>
  </p:sldIdLst>
  <p:sldSz cx="9144000" cy="5143500" type="screen16x9"/>
  <p:notesSz cx="6858000" cy="9144000"/>
  <p:embeddedFontLst>
    <p:embeddedFont>
      <p:font typeface="Livvic" pitchFamily="2" charset="0"/>
      <p:regular r:id="rId14"/>
      <p:bold r:id="rId15"/>
      <p:italic r:id="rId16"/>
      <p:boldItalic r:id="rId17"/>
    </p:embeddedFont>
    <p:embeddedFont>
      <p:font typeface="Open Sans Light" panose="020B0306030504020204" pitchFamily="34" charset="0"/>
      <p:regular r:id="rId18"/>
      <p:italic r:id="rId19"/>
    </p:embeddedFont>
    <p:embeddedFont>
      <p:font typeface="Quattrocento Sans" panose="020B0502050000020003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iIIWMpVs+Bp9VMktfwKAuLk2/m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600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8237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0844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1020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3144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3099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7" descr="BuildYourStartU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300" y="-17150"/>
            <a:ext cx="9151298" cy="5160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7"/>
          <p:cNvSpPr/>
          <p:nvPr/>
        </p:nvSpPr>
        <p:spPr>
          <a:xfrm>
            <a:off x="-4875" y="-11650"/>
            <a:ext cx="4294075" cy="5160645"/>
          </a:xfrm>
          <a:custGeom>
            <a:avLst/>
            <a:gdLst/>
            <a:ahLst/>
            <a:cxnLst/>
            <a:rect l="l" t="t" r="r" b="b"/>
            <a:pathLst>
              <a:path w="5706412" h="6858000" extrusionOk="0"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746943" y="0"/>
                </a:lnTo>
                <a:lnTo>
                  <a:pt x="5706412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1806000" y="-17150"/>
            <a:ext cx="3573557" cy="5160645"/>
          </a:xfrm>
          <a:custGeom>
            <a:avLst/>
            <a:gdLst/>
            <a:ahLst/>
            <a:cxnLst/>
            <a:rect l="l" t="t" r="r" b="b"/>
            <a:pathLst>
              <a:path w="4764743" h="6858000" extrusionOk="0">
                <a:moveTo>
                  <a:pt x="0" y="0"/>
                </a:moveTo>
                <a:lnTo>
                  <a:pt x="805275" y="0"/>
                </a:lnTo>
                <a:lnTo>
                  <a:pt x="4764743" y="6858000"/>
                </a:lnTo>
                <a:lnTo>
                  <a:pt x="3959469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FA1E5A">
              <a:alpha val="74509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15;p7"/>
          <p:cNvSpPr txBox="1"/>
          <p:nvPr/>
        </p:nvSpPr>
        <p:spPr>
          <a:xfrm>
            <a:off x="704679" y="2182714"/>
            <a:ext cx="2658900" cy="28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 Light"/>
              <a:buNone/>
            </a:pPr>
            <a:endParaRPr sz="11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506563" y="2709650"/>
            <a:ext cx="3271200" cy="2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">
  <p:cSld name="CUSTOM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/>
        </p:nvSpPr>
        <p:spPr>
          <a:xfrm>
            <a:off x="7688325" y="4400500"/>
            <a:ext cx="92100" cy="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 Slide">
  <p:cSld name="4_Content Slide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-1"/>
            <a:ext cx="9144000" cy="8787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-124431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24;p9"/>
          <p:cNvSpPr/>
          <p:nvPr/>
        </p:nvSpPr>
        <p:spPr>
          <a:xfrm>
            <a:off x="-108373" y="5086878"/>
            <a:ext cx="482" cy="833"/>
          </a:xfrm>
          <a:custGeom>
            <a:avLst/>
            <a:gdLst/>
            <a:ahLst/>
            <a:cxnLst/>
            <a:rect l="l" t="t" r="r" b="b"/>
            <a:pathLst>
              <a:path w="643" h="1111" extrusionOk="0">
                <a:moveTo>
                  <a:pt x="0" y="0"/>
                </a:moveTo>
                <a:lnTo>
                  <a:pt x="643" y="1111"/>
                </a:lnTo>
                <a:lnTo>
                  <a:pt x="0" y="1111"/>
                </a:lnTo>
                <a:lnTo>
                  <a:pt x="0" y="0"/>
                </a:lnTo>
                <a:close/>
              </a:path>
            </a:pathLst>
          </a:custGeom>
          <a:solidFill>
            <a:srgbClr val="FE135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9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200">
                <a:solidFill>
                  <a:schemeClr val="accent2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7" name="Google Shape;27;p9"/>
          <p:cNvSpPr/>
          <p:nvPr/>
        </p:nvSpPr>
        <p:spPr>
          <a:xfrm>
            <a:off x="402143" y="4775631"/>
            <a:ext cx="175200" cy="17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8" name="Google Shape;28;p9"/>
          <p:cNvSpPr/>
          <p:nvPr/>
        </p:nvSpPr>
        <p:spPr>
          <a:xfrm>
            <a:off x="0" y="4734935"/>
            <a:ext cx="9144001" cy="408566"/>
          </a:xfrm>
          <a:custGeom>
            <a:avLst/>
            <a:gdLst/>
            <a:ahLst/>
            <a:cxnLst/>
            <a:rect l="l" t="t" r="r" b="b"/>
            <a:pathLst>
              <a:path w="12192001" h="544755" extrusionOk="0">
                <a:moveTo>
                  <a:pt x="0" y="293018"/>
                </a:moveTo>
                <a:cubicBezTo>
                  <a:pt x="192981" y="365180"/>
                  <a:pt x="408809" y="427856"/>
                  <a:pt x="647486" y="481045"/>
                </a:cubicBezTo>
                <a:lnTo>
                  <a:pt x="976391" y="544755"/>
                </a:lnTo>
                <a:lnTo>
                  <a:pt x="0" y="544755"/>
                </a:lnTo>
                <a:close/>
                <a:moveTo>
                  <a:pt x="9906565" y="72"/>
                </a:moveTo>
                <a:cubicBezTo>
                  <a:pt x="10775626" y="-3469"/>
                  <a:pt x="11537439" y="125004"/>
                  <a:pt x="12192001" y="385490"/>
                </a:cubicBezTo>
                <a:lnTo>
                  <a:pt x="12192001" y="544755"/>
                </a:lnTo>
                <a:lnTo>
                  <a:pt x="5588623" y="544755"/>
                </a:lnTo>
                <a:lnTo>
                  <a:pt x="5675735" y="534485"/>
                </a:lnTo>
                <a:cubicBezTo>
                  <a:pt x="6817358" y="380944"/>
                  <a:pt x="7826053" y="162055"/>
                  <a:pt x="9001754" y="47618"/>
                </a:cubicBezTo>
                <a:cubicBezTo>
                  <a:pt x="9315274" y="17101"/>
                  <a:pt x="9616878" y="1253"/>
                  <a:pt x="9906565" y="72"/>
                </a:cubicBezTo>
                <a:close/>
              </a:path>
            </a:pathLst>
          </a:custGeom>
          <a:solidFill>
            <a:srgbClr val="FA1E5A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9" name="Google Shape;29;p9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FFFFFF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30" name="Google Shape;3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81947" y="168261"/>
            <a:ext cx="2094855" cy="694800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2">
          <p15:clr>
            <a:srgbClr val="FBAE40"/>
          </p15:clr>
        </p15:guide>
        <p15:guide id="2" pos="550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V2">
  <p:cSld name="CUSTOM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l="1709" t="6161" r="29" b="109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/>
          <p:nvPr/>
        </p:nvSpPr>
        <p:spPr>
          <a:xfrm rot="10800000">
            <a:off x="1778100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1756E2">
              <a:alpha val="70588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3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7" name="Google Shape;37;p11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enutzerdefiniertes Layout">
  <p:cSld name="Benutzerdefiniertes Layou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116689" y="3560300"/>
            <a:ext cx="7056300" cy="7203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3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subTitle" idx="1"/>
          </p:nvPr>
        </p:nvSpPr>
        <p:spPr>
          <a:xfrm>
            <a:off x="116700" y="4280600"/>
            <a:ext cx="7056300" cy="503100"/>
          </a:xfrm>
          <a:prstGeom prst="rect">
            <a:avLst/>
          </a:prstGeom>
          <a:solidFill>
            <a:schemeClr val="lt1">
              <a:alpha val="87843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12"/>
          <p:cNvPicPr preferRelativeResize="0"/>
          <p:nvPr/>
        </p:nvPicPr>
        <p:blipFill rotWithShape="1">
          <a:blip r:embed="rId3">
            <a:alphaModFix/>
          </a:blip>
          <a:srcRect l="6199" t="30426" r="13984" b="40360"/>
          <a:stretch/>
        </p:blipFill>
        <p:spPr>
          <a:xfrm>
            <a:off x="5286933" y="-70629"/>
            <a:ext cx="3806998" cy="1393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8474725" y="4898066"/>
            <a:ext cx="3522000" cy="253800"/>
          </a:xfrm>
          <a:prstGeom prst="parallelogram">
            <a:avLst>
              <a:gd name="adj" fmla="val 5932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7" name="Google Shape;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2800"/>
              <a:buFont typeface="Livvic"/>
              <a:buNone/>
              <a:defRPr sz="2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800"/>
              <a:buFont typeface="Livvic"/>
              <a:buChar char="●"/>
              <a:defRPr sz="1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●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○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1400"/>
              <a:buFont typeface="Livvic"/>
              <a:buChar char="■"/>
              <a:defRPr sz="14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sldNum" idx="12"/>
          </p:nvPr>
        </p:nvSpPr>
        <p:spPr>
          <a:xfrm>
            <a:off x="8556775" y="4854946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10" name="Google Shape;10;p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82467" y="168263"/>
            <a:ext cx="2096483" cy="698141"/>
          </a:xfrm>
          <a:prstGeom prst="rect">
            <a:avLst/>
          </a:prstGeom>
          <a:noFill/>
          <a:ln>
            <a:noFill/>
          </a:ln>
          <a:effectLst>
            <a:outerShdw blurRad="381000" algn="t" rotWithShape="0">
              <a:srgbClr val="000000">
                <a:alpha val="20000"/>
              </a:srgbClr>
            </a:outerShdw>
          </a:effec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506562" y="3021184"/>
            <a:ext cx="4828836" cy="1569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sz="2400" b="1" dirty="0"/>
              <a:t>German </a:t>
            </a:r>
            <a:r>
              <a:rPr lang="de-DE" sz="2400" b="1" dirty="0" err="1"/>
              <a:t>charging</a:t>
            </a:r>
            <a:r>
              <a:rPr lang="de-DE" sz="2400" b="1" dirty="0"/>
              <a:t> </a:t>
            </a:r>
            <a:r>
              <a:rPr lang="de-DE" sz="2400" b="1" dirty="0" err="1"/>
              <a:t>infrastructure</a:t>
            </a:r>
            <a:r>
              <a:rPr lang="de-DE" sz="2400" b="1" dirty="0"/>
              <a:t> </a:t>
            </a:r>
            <a:r>
              <a:rPr lang="de-DE" sz="2400" b="1" dirty="0" err="1"/>
              <a:t>for</a:t>
            </a:r>
            <a:r>
              <a:rPr lang="de-DE" sz="2400" b="1" dirty="0"/>
              <a:t> </a:t>
            </a:r>
            <a:r>
              <a:rPr lang="de-DE" sz="2400" b="1" dirty="0" err="1"/>
              <a:t>electric</a:t>
            </a:r>
            <a:r>
              <a:rPr lang="de-DE" sz="2400" b="1" dirty="0"/>
              <a:t> </a:t>
            </a:r>
            <a:r>
              <a:rPr lang="de-DE" sz="2400" b="1" dirty="0" err="1"/>
              <a:t>cars</a:t>
            </a:r>
            <a:r>
              <a:rPr lang="de-DE" sz="2400" b="1" dirty="0"/>
              <a:t>: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1800" b="1" dirty="0"/>
              <a:t>Trends and Potential </a:t>
            </a:r>
            <a:r>
              <a:rPr lang="de-DE" sz="1800" b="1" dirty="0" err="1"/>
              <a:t>for</a:t>
            </a:r>
            <a:r>
              <a:rPr lang="de-DE" sz="1800" b="1" dirty="0"/>
              <a:t> </a:t>
            </a:r>
            <a:r>
              <a:rPr lang="de-DE" sz="1800" b="1" dirty="0" err="1"/>
              <a:t>Improvement</a:t>
            </a:r>
            <a:endParaRPr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DA77C-AF2E-CED1-93C2-662AF5940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provider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20D1E6D-97A1-AB3A-1885-5C7660D1CA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stations per year – trend top 5 provider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7104DFD-58DE-2F09-7F0F-02CBCCB9AA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159F923-EE81-3DCF-0058-4AAFB423DF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9"/>
          <a:stretch/>
        </p:blipFill>
        <p:spPr>
          <a:xfrm>
            <a:off x="768155" y="1052219"/>
            <a:ext cx="7344000" cy="371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87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1717682" y="2149177"/>
            <a:ext cx="7056300" cy="7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</a:pPr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dirty="0"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1"/>
          </p:nvPr>
        </p:nvSpPr>
        <p:spPr>
          <a:xfrm>
            <a:off x="1437850" y="2741727"/>
            <a:ext cx="7328700" cy="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5D36663E-62B3-1EE0-6F1E-42FC0FA4D4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18" t="13244" r="21733" b="12615"/>
          <a:stretch/>
        </p:blipFill>
        <p:spPr>
          <a:xfrm>
            <a:off x="2617365" y="104632"/>
            <a:ext cx="3590488" cy="4934235"/>
          </a:xfrm>
          <a:prstGeom prst="rect">
            <a:avLst/>
          </a:prstGeom>
        </p:spPr>
      </p:pic>
      <p:sp>
        <p:nvSpPr>
          <p:cNvPr id="17" name="Titel 4">
            <a:extLst>
              <a:ext uri="{FF2B5EF4-FFF2-40B4-BE49-F238E27FC236}">
                <a16:creationId xmlns:a16="http://schemas.microsoft.com/office/drawing/2014/main" id="{8CFBE0B4-B647-4336-49C8-A784F66933D8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8C7C171-1233-0592-9D00-5030401F3B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91" t="14683" r="22110" b="12233"/>
          <a:stretch/>
        </p:blipFill>
        <p:spPr>
          <a:xfrm>
            <a:off x="2768368" y="107498"/>
            <a:ext cx="3598876" cy="4953474"/>
          </a:xfrm>
          <a:prstGeom prst="rect">
            <a:avLst/>
          </a:prstGeom>
        </p:spPr>
      </p:pic>
      <p:sp>
        <p:nvSpPr>
          <p:cNvPr id="4" name="Titel 4">
            <a:extLst>
              <a:ext uri="{FF2B5EF4-FFF2-40B4-BE49-F238E27FC236}">
                <a16:creationId xmlns:a16="http://schemas.microsoft.com/office/drawing/2014/main" id="{EAB9835F-9C82-8C4A-48E8-100AB993BA3C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2017</a:t>
            </a:r>
          </a:p>
        </p:txBody>
      </p:sp>
    </p:spTree>
    <p:extLst>
      <p:ext uri="{BB962C8B-B14F-4D97-AF65-F5344CB8AC3E}">
        <p14:creationId xmlns:p14="http://schemas.microsoft.com/office/powerpoint/2010/main" val="162932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21CCFC-62D2-CFFD-5E46-36D65FDDB8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556" t="13863" r="22109" b="13721"/>
          <a:stretch/>
        </p:blipFill>
        <p:spPr>
          <a:xfrm>
            <a:off x="2785145" y="63805"/>
            <a:ext cx="3691155" cy="5011841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6BB518ED-2968-5B5F-761D-1266E9D087DE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2019</a:t>
            </a:r>
          </a:p>
        </p:txBody>
      </p:sp>
    </p:spTree>
    <p:extLst>
      <p:ext uri="{BB962C8B-B14F-4D97-AF65-F5344CB8AC3E}">
        <p14:creationId xmlns:p14="http://schemas.microsoft.com/office/powerpoint/2010/main" val="854242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34889E6-1B96-A1E3-9C42-38086BBFD4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67" t="13863" r="21784" b="13558"/>
          <a:stretch/>
        </p:blipFill>
        <p:spPr>
          <a:xfrm>
            <a:off x="2706157" y="0"/>
            <a:ext cx="3820478" cy="5120821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968FDDC6-1793-3939-DFC1-CAA886B0C2E4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2021</a:t>
            </a:r>
          </a:p>
        </p:txBody>
      </p:sp>
    </p:spTree>
    <p:extLst>
      <p:ext uri="{BB962C8B-B14F-4D97-AF65-F5344CB8AC3E}">
        <p14:creationId xmlns:p14="http://schemas.microsoft.com/office/powerpoint/2010/main" val="3894553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AEB92F3-DAF6-B5D7-D686-9B662A4933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31" t="14190" r="22110" b="13721"/>
          <a:stretch/>
        </p:blipFill>
        <p:spPr>
          <a:xfrm>
            <a:off x="2718033" y="19813"/>
            <a:ext cx="3741490" cy="5026561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99D907F4-4340-498E-C80A-98DF79E2ED4A}"/>
              </a:ext>
            </a:extLst>
          </p:cNvPr>
          <p:cNvSpPr txBox="1">
            <a:spLocks/>
          </p:cNvSpPr>
          <p:nvPr/>
        </p:nvSpPr>
        <p:spPr>
          <a:xfrm>
            <a:off x="402143" y="241039"/>
            <a:ext cx="1812551" cy="3461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>
                <a:solidFill>
                  <a:schemeClr val="dk1"/>
                </a:solidFill>
                <a:latin typeface="Livvic"/>
                <a:sym typeface="Livvic"/>
              </a:rPr>
              <a:t>Heatmap 2023</a:t>
            </a:r>
          </a:p>
        </p:txBody>
      </p:sp>
    </p:spTree>
    <p:extLst>
      <p:ext uri="{BB962C8B-B14F-4D97-AF65-F5344CB8AC3E}">
        <p14:creationId xmlns:p14="http://schemas.microsoft.com/office/powerpoint/2010/main" val="1987682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Pareto I 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402143" y="241039"/>
            <a:ext cx="66252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de-DE" dirty="0"/>
              <a:t>Pareto II</a:t>
            </a:r>
            <a:endParaRPr dirty="0"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"/>
          </p:nvPr>
        </p:nvSpPr>
        <p:spPr>
          <a:xfrm>
            <a:off x="402143" y="525741"/>
            <a:ext cx="6625200" cy="1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</a:pPr>
            <a:endParaRPr/>
          </a:p>
        </p:txBody>
      </p:sp>
      <p:sp>
        <p:nvSpPr>
          <p:cNvPr id="60" name="Google Shape;60;p3"/>
          <p:cNvSpPr txBox="1">
            <a:spLocks noGrp="1"/>
          </p:cNvSpPr>
          <p:nvPr>
            <p:ph type="sldNum" idx="12"/>
          </p:nvPr>
        </p:nvSpPr>
        <p:spPr>
          <a:xfrm>
            <a:off x="438228" y="4805434"/>
            <a:ext cx="1059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871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9FC3611-3F5A-80FF-DF23-FF2B98546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681" y="1015778"/>
            <a:ext cx="6400800" cy="3689683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54C661CD-4B37-CEAF-B8DF-31C1D95A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Projection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E03B190F-06AB-C56A-25E8-763D342E0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3" y="525741"/>
            <a:ext cx="6625200" cy="268792"/>
          </a:xfrm>
        </p:spPr>
        <p:txBody>
          <a:bodyPr/>
          <a:lstStyle/>
          <a:p>
            <a:r>
              <a:rPr lang="en-US" dirty="0"/>
              <a:t>Charging stations until 2028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2392A76-BA5F-A37E-F3F2-249D8D3746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74910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64646"/>
      </a:dk1>
      <a:lt1>
        <a:srgbClr val="FFFFFF"/>
      </a:lt1>
      <a:dk2>
        <a:srgbClr val="464646"/>
      </a:dk2>
      <a:lt2>
        <a:srgbClr val="F7F7FB"/>
      </a:lt2>
      <a:accent1>
        <a:srgbClr val="FA1E5A"/>
      </a:accent1>
      <a:accent2>
        <a:srgbClr val="1756E2"/>
      </a:accent2>
      <a:accent3>
        <a:srgbClr val="464646"/>
      </a:accent3>
      <a:accent4>
        <a:srgbClr val="FFFFFF"/>
      </a:accent4>
      <a:accent5>
        <a:srgbClr val="FFFFFF"/>
      </a:accent5>
      <a:accent6>
        <a:srgbClr val="FB5783"/>
      </a:accent6>
      <a:hlink>
        <a:srgbClr val="1756E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Bildschirmpräsentation (16:9)</PresentationFormat>
  <Paragraphs>23</Paragraphs>
  <Slides>11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Open Sans Light</vt:lpstr>
      <vt:lpstr>Quattrocento Sans</vt:lpstr>
      <vt:lpstr>Livvic</vt:lpstr>
      <vt:lpstr>Arial</vt:lpstr>
      <vt:lpstr>Simple Light</vt:lpstr>
      <vt:lpstr>German charging infrastructure for electric cars:   Trends and Potential for Improvement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Pareto I </vt:lpstr>
      <vt:lpstr>Pareto II</vt:lpstr>
      <vt:lpstr>Projection</vt:lpstr>
      <vt:lpstr>Main provider</vt:lpstr>
      <vt:lpstr>Thank you for the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title</dc:title>
  <dc:creator>Mai</dc:creator>
  <cp:lastModifiedBy>Mai Pricker</cp:lastModifiedBy>
  <cp:revision>3</cp:revision>
  <dcterms:modified xsi:type="dcterms:W3CDTF">2024-03-16T12:00:17Z</dcterms:modified>
</cp:coreProperties>
</file>